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7772400" cy="10058400"/>
  <p:notesSz cx="6858000" cy="91440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6" y="56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95B86-5BBE-453A-9D03-3F3E59DFDBD7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635D-21AA-43D5-8F10-61B027171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B7CC-6C10-473E-8ADC-19919510371A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533B-2835-4DC9-B0FD-23BF0056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EA55C-1601-448E-A96A-0CE4203AC2CA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17F5-CDF8-4F27-B3EB-357E5C225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385BF-9E4E-40C2-B6DF-877DC1F042AD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56671-5F7D-4F64-8F56-DB959952E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562B-3A09-47A3-B3E2-D5ECA875A326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4FBC-CA97-4C25-9483-878C001F4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34C6-4785-44DF-BE35-73B2E1137C86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0B2BE-DC61-4494-8CB7-EAA3FD4B8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57DC-C0DD-4CE2-A164-F2FAAD8C36F1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70E5-D46F-4260-B059-6C118C8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2EAA-39F0-4992-96DC-C45C3A9FB8AD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C3260-E66F-416D-A57D-31E0A6A83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12C83-B6B8-4C5E-9A79-F98F8B45EDED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6848-DB29-4B95-AC35-7FE509FD2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C9C6-36FA-4BCB-AF83-431A64F730FC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4211A-2CC6-417E-90D5-31C7EFE7C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784AE-7755-4DFF-BFBB-F93B9D46E1AE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8C218-0449-44BF-9D81-7FBD65CA3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656344-B3BE-4246-B5F9-36CE76C7976C}" type="datetimeFigureOut">
              <a:rPr lang="en-US"/>
              <a:pPr>
                <a:defRPr/>
              </a:pPr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E041AA-E8DC-4B4D-9302-7AB7B9D83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344" y="304800"/>
            <a:ext cx="2124300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Renaissance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971800"/>
            <a:ext cx="2226893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Reformation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861175"/>
            <a:ext cx="363753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Scientific Revolution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3657600"/>
            <a:ext cx="17526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09800" y="3657600"/>
            <a:ext cx="16002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657600"/>
            <a:ext cx="16764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1200" y="3657600"/>
            <a:ext cx="15240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25" name="Picture 10" descr="http://www.prca.org/books/portraits/Martin%2520Luth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685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" descr="http://blog.pastorpelton.com/wp-content/uploads/2012/01/John-Calv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5029200"/>
            <a:ext cx="639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4" descr="http://www.fromoldbooks.org/Aubrey-HistoryOfEngland-Vol2/pages/438-detail-Portrait-of-King-Henry-VIII-close-crop-bg8to5/438-detail-Portrait-of-King-Henry-VIII-close-crop-bg8to5-q85-1680x105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733800"/>
            <a:ext cx="990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 descr="http://caravaggista.com/wp-content/uploads/2011/09/michelangelo_david_he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2286000"/>
            <a:ext cx="5334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10" descr="http://www.ibiblio.org/wm/paint/auth/vinci/joconde/jocond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60801" y="809625"/>
            <a:ext cx="533400" cy="83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TextBox 21"/>
          <p:cNvSpPr txBox="1">
            <a:spLocks noChangeArrowheads="1"/>
          </p:cNvSpPr>
          <p:nvPr/>
        </p:nvSpPr>
        <p:spPr bwMode="auto">
          <a:xfrm>
            <a:off x="381000" y="609600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Causes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8194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2578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36" name="TextBox 21"/>
          <p:cNvSpPr txBox="1">
            <a:spLocks noChangeArrowheads="1"/>
          </p:cNvSpPr>
          <p:nvPr/>
        </p:nvSpPr>
        <p:spPr bwMode="auto">
          <a:xfrm>
            <a:off x="5668963" y="593725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Impact</a:t>
            </a:r>
          </a:p>
        </p:txBody>
      </p:sp>
      <p:sp>
        <p:nvSpPr>
          <p:cNvPr id="13337" name="TextBox 21"/>
          <p:cNvSpPr txBox="1">
            <a:spLocks noChangeArrowheads="1"/>
          </p:cNvSpPr>
          <p:nvPr/>
        </p:nvSpPr>
        <p:spPr bwMode="auto">
          <a:xfrm>
            <a:off x="1981200" y="609600"/>
            <a:ext cx="1706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Characteristics</a:t>
            </a:r>
          </a:p>
        </p:txBody>
      </p:sp>
      <p:sp>
        <p:nvSpPr>
          <p:cNvPr id="13338" name="TextBox 21"/>
          <p:cNvSpPr txBox="1">
            <a:spLocks noChangeArrowheads="1"/>
          </p:cNvSpPr>
          <p:nvPr/>
        </p:nvSpPr>
        <p:spPr bwMode="auto">
          <a:xfrm>
            <a:off x="4419600" y="60960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Players</a:t>
            </a:r>
          </a:p>
        </p:txBody>
      </p:sp>
      <p:sp>
        <p:nvSpPr>
          <p:cNvPr id="13339" name="TextBox 21"/>
          <p:cNvSpPr txBox="1">
            <a:spLocks noChangeArrowheads="1"/>
          </p:cNvSpPr>
          <p:nvPr/>
        </p:nvSpPr>
        <p:spPr bwMode="auto">
          <a:xfrm>
            <a:off x="304800" y="3276600"/>
            <a:ext cx="1133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Germany</a:t>
            </a:r>
          </a:p>
        </p:txBody>
      </p:sp>
      <p:sp>
        <p:nvSpPr>
          <p:cNvPr id="13340" name="TextBox 21"/>
          <p:cNvSpPr txBox="1">
            <a:spLocks noChangeArrowheads="1"/>
          </p:cNvSpPr>
          <p:nvPr/>
        </p:nvSpPr>
        <p:spPr bwMode="auto">
          <a:xfrm>
            <a:off x="2209800" y="3276600"/>
            <a:ext cx="139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Switzerland</a:t>
            </a:r>
          </a:p>
        </p:txBody>
      </p:sp>
      <p:sp>
        <p:nvSpPr>
          <p:cNvPr id="13341" name="TextBox 21"/>
          <p:cNvSpPr txBox="1">
            <a:spLocks noChangeArrowheads="1"/>
          </p:cNvSpPr>
          <p:nvPr/>
        </p:nvSpPr>
        <p:spPr bwMode="auto">
          <a:xfrm>
            <a:off x="4021137" y="3321050"/>
            <a:ext cx="100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England</a:t>
            </a:r>
          </a:p>
        </p:txBody>
      </p:sp>
      <p:sp>
        <p:nvSpPr>
          <p:cNvPr id="13342" name="TextBox 21"/>
          <p:cNvSpPr txBox="1">
            <a:spLocks noChangeArrowheads="1"/>
          </p:cNvSpPr>
          <p:nvPr/>
        </p:nvSpPr>
        <p:spPr bwMode="auto">
          <a:xfrm>
            <a:off x="5734050" y="3352800"/>
            <a:ext cx="1941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Counter Reformation</a:t>
            </a:r>
          </a:p>
        </p:txBody>
      </p:sp>
      <p:sp>
        <p:nvSpPr>
          <p:cNvPr id="13343" name="TextBox 21"/>
          <p:cNvSpPr txBox="1">
            <a:spLocks noChangeArrowheads="1"/>
          </p:cNvSpPr>
          <p:nvPr/>
        </p:nvSpPr>
        <p:spPr bwMode="auto">
          <a:xfrm>
            <a:off x="381000" y="7162800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Causes</a:t>
            </a:r>
          </a:p>
        </p:txBody>
      </p:sp>
      <p:sp>
        <p:nvSpPr>
          <p:cNvPr id="13344" name="TextBox 21"/>
          <p:cNvSpPr txBox="1">
            <a:spLocks noChangeArrowheads="1"/>
          </p:cNvSpPr>
          <p:nvPr/>
        </p:nvSpPr>
        <p:spPr bwMode="auto">
          <a:xfrm>
            <a:off x="2819400" y="723900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Players</a:t>
            </a:r>
          </a:p>
        </p:txBody>
      </p:sp>
      <p:sp>
        <p:nvSpPr>
          <p:cNvPr id="13345" name="TextBox 21"/>
          <p:cNvSpPr txBox="1">
            <a:spLocks noChangeArrowheads="1"/>
          </p:cNvSpPr>
          <p:nvPr/>
        </p:nvSpPr>
        <p:spPr bwMode="auto">
          <a:xfrm>
            <a:off x="5195888" y="7223125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Impact</a:t>
            </a:r>
          </a:p>
        </p:txBody>
      </p:sp>
      <p:pic>
        <p:nvPicPr>
          <p:cNvPr id="13349" name="Picture 37" descr="ANd9GcQQlz-qQkise6T7_vFR3oGxgiw7zRVv_VErZzQdJGFkSXRSuRECvfPmPlXuZ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CFB"/>
              </a:clrFrom>
              <a:clrTo>
                <a:srgbClr val="FFFC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7239000"/>
            <a:ext cx="1223963" cy="1062038"/>
          </a:xfrm>
          <a:prstGeom prst="rect">
            <a:avLst/>
          </a:prstGeom>
          <a:noFill/>
        </p:spPr>
      </p:pic>
      <p:pic>
        <p:nvPicPr>
          <p:cNvPr id="13351" name="Picture 39" descr="Galileo_Galilei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8915400"/>
            <a:ext cx="627063" cy="9144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000" y="6019801"/>
            <a:ext cx="7091363" cy="841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28" name="Picture 6" descr="http://t3.gstatic.com/images?q=tbn:ANd9GcQste7rUDWlZTxF1IfPPE7F4Kex3r4VHCNfEV7FyT0W_Dcr2rV-oQ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24650" y="5422106"/>
            <a:ext cx="104775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73856" y="6019801"/>
            <a:ext cx="907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Impact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344" y="304800"/>
            <a:ext cx="2124300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Renaissance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971800"/>
            <a:ext cx="2226893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Reformation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861175"/>
            <a:ext cx="363753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Scientific Revolution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914400"/>
            <a:ext cx="15240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9830" y="3689350"/>
            <a:ext cx="17526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09800" y="3657600"/>
            <a:ext cx="16002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657600"/>
            <a:ext cx="16764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1200" y="3657600"/>
            <a:ext cx="15240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25" name="Picture 10" descr="http://www.prca.org/books/portraits/Martin%2520Luth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733800"/>
            <a:ext cx="685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" descr="http://blog.pastorpelton.com/wp-content/uploads/2012/01/John-Calv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5029200"/>
            <a:ext cx="639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4" descr="http://www.fromoldbooks.org/Aubrey-HistoryOfEngland-Vol2/pages/438-detail-Portrait-of-King-Henry-VIII-close-crop-bg8to5/438-detail-Portrait-of-King-Henry-VIII-close-crop-bg8to5-q85-1680x105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3752" y="3680617"/>
            <a:ext cx="990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 descr="http://caravaggista.com/wp-content/uploads/2011/09/michelangelo_david_he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2286000"/>
            <a:ext cx="5334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10" descr="http://www.ibiblio.org/wm/paint/auth/vinci/joconde/jocond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60801" y="809625"/>
            <a:ext cx="533400" cy="83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TextBox 21"/>
          <p:cNvSpPr txBox="1">
            <a:spLocks noChangeArrowheads="1"/>
          </p:cNvSpPr>
          <p:nvPr/>
        </p:nvSpPr>
        <p:spPr bwMode="auto">
          <a:xfrm>
            <a:off x="381000" y="609600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Causes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8194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257800" y="7543800"/>
            <a:ext cx="2209800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36" name="TextBox 21"/>
          <p:cNvSpPr txBox="1">
            <a:spLocks noChangeArrowheads="1"/>
          </p:cNvSpPr>
          <p:nvPr/>
        </p:nvSpPr>
        <p:spPr bwMode="auto">
          <a:xfrm>
            <a:off x="5668963" y="593725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Impact</a:t>
            </a:r>
          </a:p>
        </p:txBody>
      </p:sp>
      <p:sp>
        <p:nvSpPr>
          <p:cNvPr id="13337" name="TextBox 21"/>
          <p:cNvSpPr txBox="1">
            <a:spLocks noChangeArrowheads="1"/>
          </p:cNvSpPr>
          <p:nvPr/>
        </p:nvSpPr>
        <p:spPr bwMode="auto">
          <a:xfrm>
            <a:off x="1981200" y="609600"/>
            <a:ext cx="1706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Characteristics</a:t>
            </a:r>
          </a:p>
        </p:txBody>
      </p:sp>
      <p:sp>
        <p:nvSpPr>
          <p:cNvPr id="13338" name="TextBox 21"/>
          <p:cNvSpPr txBox="1">
            <a:spLocks noChangeArrowheads="1"/>
          </p:cNvSpPr>
          <p:nvPr/>
        </p:nvSpPr>
        <p:spPr bwMode="auto">
          <a:xfrm>
            <a:off x="4419600" y="60960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Players</a:t>
            </a:r>
          </a:p>
        </p:txBody>
      </p:sp>
      <p:sp>
        <p:nvSpPr>
          <p:cNvPr id="13339" name="TextBox 21"/>
          <p:cNvSpPr txBox="1">
            <a:spLocks noChangeArrowheads="1"/>
          </p:cNvSpPr>
          <p:nvPr/>
        </p:nvSpPr>
        <p:spPr bwMode="auto">
          <a:xfrm>
            <a:off x="304800" y="3276600"/>
            <a:ext cx="1133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Germany</a:t>
            </a:r>
          </a:p>
        </p:txBody>
      </p:sp>
      <p:sp>
        <p:nvSpPr>
          <p:cNvPr id="13340" name="TextBox 21"/>
          <p:cNvSpPr txBox="1">
            <a:spLocks noChangeArrowheads="1"/>
          </p:cNvSpPr>
          <p:nvPr/>
        </p:nvSpPr>
        <p:spPr bwMode="auto">
          <a:xfrm>
            <a:off x="2209800" y="3276600"/>
            <a:ext cx="139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Switzerland</a:t>
            </a:r>
          </a:p>
        </p:txBody>
      </p:sp>
      <p:sp>
        <p:nvSpPr>
          <p:cNvPr id="13341" name="TextBox 21"/>
          <p:cNvSpPr txBox="1">
            <a:spLocks noChangeArrowheads="1"/>
          </p:cNvSpPr>
          <p:nvPr/>
        </p:nvSpPr>
        <p:spPr bwMode="auto">
          <a:xfrm>
            <a:off x="4021137" y="3321050"/>
            <a:ext cx="100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England</a:t>
            </a:r>
          </a:p>
        </p:txBody>
      </p:sp>
      <p:sp>
        <p:nvSpPr>
          <p:cNvPr id="13342" name="TextBox 21"/>
          <p:cNvSpPr txBox="1">
            <a:spLocks noChangeArrowheads="1"/>
          </p:cNvSpPr>
          <p:nvPr/>
        </p:nvSpPr>
        <p:spPr bwMode="auto">
          <a:xfrm>
            <a:off x="5734050" y="3352800"/>
            <a:ext cx="1941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Counter Reformation</a:t>
            </a:r>
          </a:p>
        </p:txBody>
      </p:sp>
      <p:sp>
        <p:nvSpPr>
          <p:cNvPr id="13343" name="TextBox 21"/>
          <p:cNvSpPr txBox="1">
            <a:spLocks noChangeArrowheads="1"/>
          </p:cNvSpPr>
          <p:nvPr/>
        </p:nvSpPr>
        <p:spPr bwMode="auto">
          <a:xfrm>
            <a:off x="381000" y="7162800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Causes</a:t>
            </a:r>
          </a:p>
        </p:txBody>
      </p:sp>
      <p:sp>
        <p:nvSpPr>
          <p:cNvPr id="13344" name="TextBox 21"/>
          <p:cNvSpPr txBox="1">
            <a:spLocks noChangeArrowheads="1"/>
          </p:cNvSpPr>
          <p:nvPr/>
        </p:nvSpPr>
        <p:spPr bwMode="auto">
          <a:xfrm>
            <a:off x="2819400" y="723900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Players</a:t>
            </a:r>
          </a:p>
        </p:txBody>
      </p:sp>
      <p:sp>
        <p:nvSpPr>
          <p:cNvPr id="13345" name="TextBox 21"/>
          <p:cNvSpPr txBox="1">
            <a:spLocks noChangeArrowheads="1"/>
          </p:cNvSpPr>
          <p:nvPr/>
        </p:nvSpPr>
        <p:spPr bwMode="auto">
          <a:xfrm>
            <a:off x="5195888" y="7223125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Impact</a:t>
            </a:r>
          </a:p>
        </p:txBody>
      </p:sp>
      <p:pic>
        <p:nvPicPr>
          <p:cNvPr id="13349" name="Picture 37" descr="ANd9GcQQlz-qQkise6T7_vFR3oGxgiw7zRVv_VErZzQdJGFkSXRSuRECvfPmPlXuZ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CFB"/>
              </a:clrFrom>
              <a:clrTo>
                <a:srgbClr val="FFFC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7239000"/>
            <a:ext cx="1223963" cy="1062038"/>
          </a:xfrm>
          <a:prstGeom prst="rect">
            <a:avLst/>
          </a:prstGeom>
          <a:noFill/>
        </p:spPr>
      </p:pic>
      <p:pic>
        <p:nvPicPr>
          <p:cNvPr id="13351" name="Picture 39" descr="Galileo_Galilei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8915400"/>
            <a:ext cx="627063" cy="9144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000" y="6019801"/>
            <a:ext cx="7091363" cy="841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28" name="Picture 6" descr="http://t3.gstatic.com/images?q=tbn:ANd9GcQste7rUDWlZTxF1IfPPE7F4Kex3r4VHCNfEV7FyT0W_Dcr2rV-oQ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24650" y="5422106"/>
            <a:ext cx="104775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73856" y="6019801"/>
            <a:ext cx="907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Impact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9355" y="963202"/>
            <a:ext cx="15760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Increase in Trade</a:t>
            </a:r>
            <a:br>
              <a:rPr lang="en-US" sz="1400" dirty="0" smtClean="0">
                <a:solidFill>
                  <a:srgbClr val="7030A0"/>
                </a:solidFill>
              </a:rPr>
            </a:br>
            <a:r>
              <a:rPr lang="en-US" sz="1400" dirty="0" smtClean="0">
                <a:solidFill>
                  <a:srgbClr val="7030A0"/>
                </a:solidFill>
              </a:rPr>
              <a:t>Creates 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 dirty="0" smtClean="0">
                <a:solidFill>
                  <a:srgbClr val="7030A0"/>
                </a:solidFill>
              </a:rPr>
              <a:t>Wealthy Class of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Patrons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9210" y="2063512"/>
            <a:ext cx="1696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Renewed interest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Greece and Rome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51791" y="950568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Humanism –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Humans have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values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23567" y="1604683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Questioning Spirit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33600" y="1828800"/>
            <a:ext cx="1208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Secular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non-religious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57400" y="2286000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Classical 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Greece and Rome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89546" y="964049"/>
            <a:ext cx="123950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7030A0"/>
                </a:solidFill>
              </a:rPr>
              <a:t>De Vinci</a:t>
            </a:r>
          </a:p>
          <a:p>
            <a:pPr algn="r"/>
            <a:r>
              <a:rPr lang="en-US" sz="1400" dirty="0" smtClean="0">
                <a:solidFill>
                  <a:srgbClr val="7030A0"/>
                </a:solidFill>
              </a:rPr>
              <a:t>Raphael</a:t>
            </a:r>
          </a:p>
          <a:p>
            <a:pPr algn="r"/>
            <a:r>
              <a:rPr lang="en-US" sz="1400" dirty="0" smtClean="0">
                <a:solidFill>
                  <a:srgbClr val="7030A0"/>
                </a:solidFill>
              </a:rPr>
              <a:t>Donatello</a:t>
            </a:r>
          </a:p>
          <a:p>
            <a:pPr algn="r"/>
            <a:r>
              <a:rPr lang="en-US" sz="1400" dirty="0">
                <a:solidFill>
                  <a:srgbClr val="7030A0"/>
                </a:solidFill>
              </a:rPr>
              <a:t>Michelangelo</a:t>
            </a:r>
          </a:p>
          <a:p>
            <a:pPr algn="r"/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34618" y="2483305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Medici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4285" y="990600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Questioning Spirit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89604" y="1995190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Machiavelli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6362700" y="1298377"/>
            <a:ext cx="114300" cy="390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884286" y="1841301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Reformation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02508" y="2198131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Scientific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 Revolution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2960" y="3045023"/>
            <a:ext cx="488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1500s -Causes –Corruption, Piety, Questioning the Church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90600" y="4130873"/>
            <a:ext cx="119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95 </a:t>
            </a:r>
            <a:r>
              <a:rPr lang="en-US" sz="1400" dirty="0" smtClean="0">
                <a:solidFill>
                  <a:srgbClr val="C00000"/>
                </a:solidFill>
              </a:rPr>
              <a:t>Thesis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 Indulgences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1961" y="3823096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Martin Luther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6980" y="4721423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Printing Revolution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2710" y="5102423"/>
            <a:ext cx="176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Translates the Bible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90220" y="4023121"/>
            <a:ext cx="113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Theocracy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Geneva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99451" y="371534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John Calvin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61644" y="4602260"/>
            <a:ext cx="1329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Predestination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21137" y="4238564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Annulment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992382" y="3737965"/>
            <a:ext cx="981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Henry VIII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01519" y="4724400"/>
            <a:ext cx="1667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Church of England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10073" y="5183088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Act of Supremacy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834253" y="4320219"/>
            <a:ext cx="1437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Council of Trent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71262" y="3761541"/>
            <a:ext cx="1325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Catholic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To little to late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34253" y="4632658"/>
            <a:ext cx="1688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Spanish Inquisition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61644" y="403024"/>
            <a:ext cx="488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C00000"/>
                </a:solidFill>
              </a:rPr>
              <a:t>1350s – 1600s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09637" y="6311205"/>
            <a:ext cx="1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End Religious Unity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840433" y="6243636"/>
            <a:ext cx="2361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Increases the Power of the Monarchy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4340" y="8120299"/>
            <a:ext cx="15661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Increase in Trade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5585" y="7619700"/>
            <a:ext cx="1638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Questioning Spirit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44722" y="8606135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Patrons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1380" y="9064823"/>
            <a:ext cx="187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Rise of the University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961029" y="7008911"/>
            <a:ext cx="488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1500s- 1600s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968560" y="8196499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Galileo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939805" y="7695900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Copernicus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48942" y="8682335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Descartes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895600" y="9141023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Bacon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59360" y="8272699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Modern Science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539742" y="8758535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Power of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Reason and Logic</a:t>
            </a:r>
            <a:endParaRPr lang="en-US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0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16" grpId="0" animBg="1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/>
      <p:bldP spid="72" grpId="0"/>
      <p:bldP spid="73" grpId="0"/>
      <p:bldP spid="74" grpId="0"/>
      <p:bldP spid="75" grpId="0"/>
      <p:bldP spid="78" grpId="0"/>
      <p:bldP spid="79" grpId="0"/>
      <p:bldP spid="80" grpId="0"/>
      <p:bldP spid="81" grpId="0"/>
      <p:bldP spid="82" grpId="0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3225"/>
            <a:ext cx="6994525" cy="663575"/>
          </a:xfrm>
        </p:spPr>
        <p:txBody>
          <a:bodyPr/>
          <a:lstStyle/>
          <a:p>
            <a:r>
              <a:rPr lang="en-US" sz="2000" dirty="0" smtClean="0"/>
              <a:t>Terms and Ideas to Know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15" y="1066800"/>
            <a:ext cx="3432810" cy="2834638"/>
          </a:xfrm>
        </p:spPr>
        <p:txBody>
          <a:bodyPr/>
          <a:lstStyle/>
          <a:p>
            <a:r>
              <a:rPr lang="en-US" sz="1200" dirty="0" smtClean="0"/>
              <a:t>Humanism</a:t>
            </a:r>
          </a:p>
          <a:p>
            <a:r>
              <a:rPr lang="en-US" sz="1200" dirty="0" smtClean="0"/>
              <a:t>Classicism</a:t>
            </a:r>
          </a:p>
          <a:p>
            <a:r>
              <a:rPr lang="en-US" sz="1200" dirty="0" smtClean="0"/>
              <a:t>Secular</a:t>
            </a:r>
          </a:p>
          <a:p>
            <a:r>
              <a:rPr lang="en-US" sz="1200" dirty="0" smtClean="0"/>
              <a:t>Patron </a:t>
            </a:r>
          </a:p>
          <a:p>
            <a:r>
              <a:rPr lang="en-US" sz="1200" dirty="0" smtClean="0"/>
              <a:t>Medici</a:t>
            </a:r>
          </a:p>
          <a:p>
            <a:r>
              <a:rPr lang="en-US" sz="1200" dirty="0" smtClean="0"/>
              <a:t>Michelangelo</a:t>
            </a:r>
          </a:p>
          <a:p>
            <a:r>
              <a:rPr lang="en-US" sz="1200" dirty="0" smtClean="0"/>
              <a:t>Leonardo Di Vinci</a:t>
            </a:r>
            <a:endParaRPr lang="en-US" sz="1200" dirty="0"/>
          </a:p>
          <a:p>
            <a:r>
              <a:rPr lang="en-US" sz="1200" dirty="0" smtClean="0"/>
              <a:t>Raphael</a:t>
            </a:r>
          </a:p>
          <a:p>
            <a:r>
              <a:rPr lang="en-US" sz="1200" dirty="0" smtClean="0"/>
              <a:t>Donatello</a:t>
            </a:r>
          </a:p>
          <a:p>
            <a:r>
              <a:rPr lang="en-US" sz="1200" dirty="0" smtClean="0"/>
              <a:t>Machiavelli</a:t>
            </a:r>
          </a:p>
          <a:p>
            <a:r>
              <a:rPr lang="en-US" sz="1200" dirty="0" smtClean="0"/>
              <a:t>Renaissance Man</a:t>
            </a:r>
          </a:p>
          <a:p>
            <a:r>
              <a:rPr lang="en-US" sz="1200" dirty="0"/>
              <a:t>Martin Luther</a:t>
            </a:r>
          </a:p>
          <a:p>
            <a:r>
              <a:rPr lang="en-US" sz="1200" dirty="0"/>
              <a:t>John Calvin</a:t>
            </a:r>
          </a:p>
          <a:p>
            <a:r>
              <a:rPr lang="en-US" sz="1200" dirty="0"/>
              <a:t>Henry VIII</a:t>
            </a:r>
          </a:p>
          <a:p>
            <a:r>
              <a:rPr lang="en-US" sz="1200" dirty="0"/>
              <a:t>Protestant Reformation</a:t>
            </a:r>
          </a:p>
          <a:p>
            <a:endParaRPr lang="en-US" sz="1200" dirty="0" smtClean="0"/>
          </a:p>
          <a:p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525" y="990600"/>
            <a:ext cx="3432810" cy="3352800"/>
          </a:xfrm>
        </p:spPr>
        <p:txBody>
          <a:bodyPr/>
          <a:lstStyle/>
          <a:p>
            <a:r>
              <a:rPr lang="en-US" sz="1200" dirty="0"/>
              <a:t>Predestination</a:t>
            </a:r>
          </a:p>
          <a:p>
            <a:r>
              <a:rPr lang="en-US" sz="1200" dirty="0"/>
              <a:t>95 Thesis </a:t>
            </a:r>
          </a:p>
          <a:p>
            <a:r>
              <a:rPr lang="en-US" sz="1200" dirty="0"/>
              <a:t>Vernacular</a:t>
            </a:r>
          </a:p>
          <a:p>
            <a:r>
              <a:rPr lang="en-US" sz="1200" dirty="0" smtClean="0"/>
              <a:t>Galileo</a:t>
            </a:r>
          </a:p>
          <a:p>
            <a:r>
              <a:rPr lang="en-US" sz="1200" dirty="0" smtClean="0"/>
              <a:t>Bacon</a:t>
            </a:r>
          </a:p>
          <a:p>
            <a:r>
              <a:rPr lang="en-US" sz="1200" dirty="0" smtClean="0"/>
              <a:t>Descartes</a:t>
            </a:r>
          </a:p>
          <a:p>
            <a:r>
              <a:rPr lang="en-US" sz="1200" dirty="0" smtClean="0"/>
              <a:t>Heliocentric</a:t>
            </a:r>
          </a:p>
          <a:p>
            <a:r>
              <a:rPr lang="en-US" sz="1200" dirty="0" smtClean="0"/>
              <a:t>Scientific method</a:t>
            </a:r>
          </a:p>
          <a:p>
            <a:r>
              <a:rPr lang="en-US" sz="1200" dirty="0" smtClean="0"/>
              <a:t>Indulgences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81000" y="4572000"/>
            <a:ext cx="68770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did the renaissance begin in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patrons influence the renaissance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humanism differ from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civilizations were Italian renaissance artists looking to for inspiration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phrase “ends justifies the means” mean and who is credited with saying it (even though he didn’t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practices of the Catholic Church did reformers like Martin Luther and John Calvin object to?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did the protestant reformation impact the catholic Church?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did the printing press impact the reformation?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effects did the reformation have on Europe?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Bacon and Descartes agree should be used to make judgements about the world?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scientific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was Galileo Galilei called before the church?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319</Words>
  <Application>Microsoft Office PowerPoint</Application>
  <PresentationFormat>Custom</PresentationFormat>
  <Paragraphs>142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Terms and Ideas to Know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Betsy</dc:creator>
  <cp:lastModifiedBy>wcsd</cp:lastModifiedBy>
  <cp:revision>16</cp:revision>
  <cp:lastPrinted>2015-04-24T11:18:17Z</cp:lastPrinted>
  <dcterms:created xsi:type="dcterms:W3CDTF">2013-04-28T16:44:43Z</dcterms:created>
  <dcterms:modified xsi:type="dcterms:W3CDTF">2015-04-30T12:50:06Z</dcterms:modified>
</cp:coreProperties>
</file>