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7772400" cy="10058400"/>
  <p:notesSz cx="6858000" cy="9144000"/>
  <p:defaultTextStyle>
    <a:defPPr>
      <a:defRPr lang="en-US"/>
    </a:defPPr>
    <a:lvl1pPr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508000" indent="-50800"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1017588" indent="-103188"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527175" indent="-155575"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2036763" indent="-207963"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26" y="564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95B86-5BBE-453A-9D03-3F3E59DFDBD7}" type="datetimeFigureOut">
              <a:rPr lang="en-US"/>
              <a:pPr>
                <a:defRPr/>
              </a:pPr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F635D-21AA-43D5-8F10-61B0271717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6B7CC-6C10-473E-8ADC-19919510371A}" type="datetimeFigureOut">
              <a:rPr lang="en-US"/>
              <a:pPr>
                <a:defRPr/>
              </a:pPr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B533B-2835-4DC9-B0FD-23BF0056B5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4"/>
            <a:ext cx="1748790" cy="85822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4"/>
            <a:ext cx="5116830" cy="858223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EA55C-1601-448E-A96A-0CE4203AC2CA}" type="datetimeFigureOut">
              <a:rPr lang="en-US"/>
              <a:pPr>
                <a:defRPr/>
              </a:pPr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517F5-CDF8-4F27-B3EB-357E5C2250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385BF-9E4E-40C2-B6DF-877DC1F042AD}" type="datetimeFigureOut">
              <a:rPr lang="en-US"/>
              <a:pPr>
                <a:defRPr/>
              </a:pPr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56671-5F7D-4F64-8F56-DB959952E9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0562B-3A09-47A3-B3E2-D5ECA875A326}" type="datetimeFigureOut">
              <a:rPr lang="en-US"/>
              <a:pPr>
                <a:defRPr/>
              </a:pPr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14FBC-CA97-4C25-9483-878C001F47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D34C6-4785-44DF-BE35-73B2E1137C86}" type="datetimeFigureOut">
              <a:rPr lang="en-US"/>
              <a:pPr>
                <a:defRPr/>
              </a:pPr>
              <a:t>4/30/2015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0B2BE-DC61-4494-8CB7-EAA3FD4B87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A57DC-C0DD-4CE2-A164-F2FAAD8C36F1}" type="datetimeFigureOut">
              <a:rPr lang="en-US"/>
              <a:pPr>
                <a:defRPr/>
              </a:pPr>
              <a:t>4/30/2015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170E5-D46F-4260-B059-6C118C897D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B2EAA-39F0-4992-96DC-C45C3A9FB8AD}" type="datetimeFigureOut">
              <a:rPr lang="en-US"/>
              <a:pPr>
                <a:defRPr/>
              </a:pPr>
              <a:t>4/30/2015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C3260-E66F-416D-A57D-31E0A6A83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12C83-B6B8-4C5E-9A79-F98F8B45EDED}" type="datetimeFigureOut">
              <a:rPr lang="en-US"/>
              <a:pPr>
                <a:defRPr/>
              </a:pPr>
              <a:t>4/30/2015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36848-DB29-4B95-AC35-7FE509FD2A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CC9C6-36FA-4BCB-AF83-431A64F730FC}" type="datetimeFigureOut">
              <a:rPr lang="en-US"/>
              <a:pPr>
                <a:defRPr/>
              </a:pPr>
              <a:t>4/30/2015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4211A-2CC6-417E-90D5-31C7EFE7CF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 rtlCol="0">
            <a:normAutofit/>
          </a:bodyPr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784AE-7755-4DFF-BFBB-F93B9D46E1AE}" type="datetimeFigureOut">
              <a:rPr lang="en-US"/>
              <a:pPr>
                <a:defRPr/>
              </a:pPr>
              <a:t>4/30/2015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8C218-0449-44BF-9D81-7FBD65CA31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88938" y="403225"/>
            <a:ext cx="699452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82" tIns="50941" rIns="101882" bIns="5094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8938" y="2346325"/>
            <a:ext cx="6994525" cy="663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938" y="9323388"/>
            <a:ext cx="1812925" cy="534987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 defTabSz="1018824" fontAlgn="auto">
              <a:spcBef>
                <a:spcPts val="0"/>
              </a:spcBef>
              <a:spcAft>
                <a:spcPts val="0"/>
              </a:spcAft>
              <a:defRPr sz="13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3656344-B3BE-4246-B5F9-36CE76C7976C}" type="datetimeFigureOut">
              <a:rPr lang="en-US"/>
              <a:pPr>
                <a:defRPr/>
              </a:pPr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888" y="9323388"/>
            <a:ext cx="2460625" cy="534987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 defTabSz="1018824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538" y="9323388"/>
            <a:ext cx="1812925" cy="534987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 defTabSz="1018824" fontAlgn="auto">
              <a:spcBef>
                <a:spcPts val="0"/>
              </a:spcBef>
              <a:spcAft>
                <a:spcPts val="0"/>
              </a:spcAft>
              <a:defRPr sz="13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4E041AA-E8DC-4B4D-9302-7AB7B9D83A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7588" rtl="0" fontAlgn="base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2pPr>
      <a:lvl3pPr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3pPr>
      <a:lvl4pPr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4pPr>
      <a:lvl5pPr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5pPr>
      <a:lvl6pPr marL="457200"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6pPr>
      <a:lvl7pPr marL="914400"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7pPr>
      <a:lvl8pPr marL="1371600"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8pPr>
      <a:lvl9pPr marL="1828800"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9pPr>
    </p:titleStyle>
    <p:bodyStyle>
      <a:lvl1pPr marL="381000" indent="-381000" algn="l" defTabSz="1017588" rtl="0" fontAlgn="base">
        <a:spcBef>
          <a:spcPct val="20000"/>
        </a:spcBef>
        <a:spcAft>
          <a:spcPct val="0"/>
        </a:spcAft>
        <a:buFont typeface="Arial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088" indent="-317500" algn="l" defTabSz="1017588" rtl="0" fontAlgn="base">
        <a:spcBef>
          <a:spcPct val="20000"/>
        </a:spcBef>
        <a:spcAft>
          <a:spcPct val="0"/>
        </a:spcAft>
        <a:buFont typeface="Arial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175" indent="-254000" algn="l" defTabSz="1017588" rtl="0" fontAlgn="base">
        <a:spcBef>
          <a:spcPct val="20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763" indent="-254000" algn="l" defTabSz="1017588" rtl="0" fontAlgn="base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0" indent="-254000" algn="l" defTabSz="1017588" rtl="0" fontAlgn="base">
        <a:spcBef>
          <a:spcPct val="20000"/>
        </a:spcBef>
        <a:spcAft>
          <a:spcPct val="0"/>
        </a:spcAft>
        <a:buFont typeface="Arial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7344" y="304800"/>
            <a:ext cx="2124300" cy="46166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Monotype Corsiva" pitchFamily="66" charset="0"/>
              </a:rPr>
              <a:t>Renaissance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2971800"/>
            <a:ext cx="2226893" cy="46166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Monotype Corsiva" pitchFamily="66" charset="0"/>
              </a:rPr>
              <a:t>Reformation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304800" y="6861175"/>
            <a:ext cx="3637535" cy="46166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Monotype Corsiva" pitchFamily="66" charset="0"/>
              </a:rPr>
              <a:t>Scientific Revolution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381000" y="914400"/>
            <a:ext cx="1524000" cy="1905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s</a:t>
            </a:r>
          </a:p>
        </p:txBody>
      </p:sp>
      <p:sp>
        <p:nvSpPr>
          <p:cNvPr id="8" name="Rectangle 7"/>
          <p:cNvSpPr/>
          <p:nvPr/>
        </p:nvSpPr>
        <p:spPr>
          <a:xfrm>
            <a:off x="2133600" y="914400"/>
            <a:ext cx="1524000" cy="1905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886200" y="914400"/>
            <a:ext cx="1524000" cy="1905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638800" y="914400"/>
            <a:ext cx="1524000" cy="1905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81000" y="3657600"/>
            <a:ext cx="1752600" cy="2133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209800" y="3657600"/>
            <a:ext cx="1600200" cy="2133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962400" y="3657600"/>
            <a:ext cx="1676400" cy="2133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791200" y="3657600"/>
            <a:ext cx="1524000" cy="2133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3325" name="Picture 10" descr="http://www.prca.org/books/portraits/Martin%2520Luther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733800"/>
            <a:ext cx="68580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6" name="Picture 2" descr="http://blog.pastorpelton.com/wp-content/uploads/2012/01/John-Calvi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0400" y="5029200"/>
            <a:ext cx="6397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7" name="Picture 4" descr="http://www.fromoldbooks.org/Aubrey-HistoryOfEngland-Vol2/pages/438-detail-Portrait-of-King-Henry-VIII-close-crop-bg8to5/438-detail-Portrait-of-King-Henry-VIII-close-crop-bg8to5-q85-1680x105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8200" y="3733800"/>
            <a:ext cx="9906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9" name="Picture 8" descr="http://caravaggista.com/wp-content/uploads/2011/09/michelangelo_david_head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76800" y="2286000"/>
            <a:ext cx="533400" cy="63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0" name="Picture 10" descr="http://www.ibiblio.org/wm/paint/auth/vinci/joconde/joconde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60801" y="809625"/>
            <a:ext cx="533400" cy="830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31" name="TextBox 21"/>
          <p:cNvSpPr txBox="1">
            <a:spLocks noChangeArrowheads="1"/>
          </p:cNvSpPr>
          <p:nvPr/>
        </p:nvSpPr>
        <p:spPr bwMode="auto">
          <a:xfrm>
            <a:off x="381000" y="609600"/>
            <a:ext cx="9096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Causes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81000" y="7543800"/>
            <a:ext cx="2209800" cy="2133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819400" y="7543800"/>
            <a:ext cx="2209800" cy="2133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5257800" y="7543800"/>
            <a:ext cx="2209800" cy="2133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336" name="TextBox 21"/>
          <p:cNvSpPr txBox="1">
            <a:spLocks noChangeArrowheads="1"/>
          </p:cNvSpPr>
          <p:nvPr/>
        </p:nvSpPr>
        <p:spPr bwMode="auto">
          <a:xfrm>
            <a:off x="5668963" y="593725"/>
            <a:ext cx="9001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Impact</a:t>
            </a:r>
          </a:p>
        </p:txBody>
      </p:sp>
      <p:sp>
        <p:nvSpPr>
          <p:cNvPr id="13337" name="TextBox 21"/>
          <p:cNvSpPr txBox="1">
            <a:spLocks noChangeArrowheads="1"/>
          </p:cNvSpPr>
          <p:nvPr/>
        </p:nvSpPr>
        <p:spPr bwMode="auto">
          <a:xfrm>
            <a:off x="1981200" y="609600"/>
            <a:ext cx="1706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alibri" pitchFamily="34" charset="0"/>
              </a:rPr>
              <a:t>Characteristics</a:t>
            </a:r>
          </a:p>
        </p:txBody>
      </p:sp>
      <p:sp>
        <p:nvSpPr>
          <p:cNvPr id="13338" name="TextBox 21"/>
          <p:cNvSpPr txBox="1">
            <a:spLocks noChangeArrowheads="1"/>
          </p:cNvSpPr>
          <p:nvPr/>
        </p:nvSpPr>
        <p:spPr bwMode="auto">
          <a:xfrm>
            <a:off x="4419600" y="609600"/>
            <a:ext cx="927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Players</a:t>
            </a:r>
          </a:p>
        </p:txBody>
      </p:sp>
      <p:sp>
        <p:nvSpPr>
          <p:cNvPr id="13339" name="TextBox 21"/>
          <p:cNvSpPr txBox="1">
            <a:spLocks noChangeArrowheads="1"/>
          </p:cNvSpPr>
          <p:nvPr/>
        </p:nvSpPr>
        <p:spPr bwMode="auto">
          <a:xfrm>
            <a:off x="304800" y="3276600"/>
            <a:ext cx="1133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alibri" pitchFamily="34" charset="0"/>
              </a:rPr>
              <a:t>Germany</a:t>
            </a:r>
          </a:p>
        </p:txBody>
      </p:sp>
      <p:sp>
        <p:nvSpPr>
          <p:cNvPr id="13340" name="TextBox 21"/>
          <p:cNvSpPr txBox="1">
            <a:spLocks noChangeArrowheads="1"/>
          </p:cNvSpPr>
          <p:nvPr/>
        </p:nvSpPr>
        <p:spPr bwMode="auto">
          <a:xfrm>
            <a:off x="2209800" y="3276600"/>
            <a:ext cx="1390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Switzerland</a:t>
            </a:r>
          </a:p>
        </p:txBody>
      </p:sp>
      <p:sp>
        <p:nvSpPr>
          <p:cNvPr id="13341" name="TextBox 21"/>
          <p:cNvSpPr txBox="1">
            <a:spLocks noChangeArrowheads="1"/>
          </p:cNvSpPr>
          <p:nvPr/>
        </p:nvSpPr>
        <p:spPr bwMode="auto">
          <a:xfrm>
            <a:off x="4021137" y="3321050"/>
            <a:ext cx="1008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alibri" pitchFamily="34" charset="0"/>
              </a:rPr>
              <a:t>England</a:t>
            </a:r>
          </a:p>
        </p:txBody>
      </p:sp>
      <p:sp>
        <p:nvSpPr>
          <p:cNvPr id="13342" name="TextBox 21"/>
          <p:cNvSpPr txBox="1">
            <a:spLocks noChangeArrowheads="1"/>
          </p:cNvSpPr>
          <p:nvPr/>
        </p:nvSpPr>
        <p:spPr bwMode="auto">
          <a:xfrm>
            <a:off x="5734050" y="3352800"/>
            <a:ext cx="19415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Counter Reformation</a:t>
            </a:r>
          </a:p>
        </p:txBody>
      </p:sp>
      <p:sp>
        <p:nvSpPr>
          <p:cNvPr id="13343" name="TextBox 21"/>
          <p:cNvSpPr txBox="1">
            <a:spLocks noChangeArrowheads="1"/>
          </p:cNvSpPr>
          <p:nvPr/>
        </p:nvSpPr>
        <p:spPr bwMode="auto">
          <a:xfrm>
            <a:off x="381000" y="7162800"/>
            <a:ext cx="901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Causes</a:t>
            </a:r>
          </a:p>
        </p:txBody>
      </p:sp>
      <p:sp>
        <p:nvSpPr>
          <p:cNvPr id="13344" name="TextBox 21"/>
          <p:cNvSpPr txBox="1">
            <a:spLocks noChangeArrowheads="1"/>
          </p:cNvSpPr>
          <p:nvPr/>
        </p:nvSpPr>
        <p:spPr bwMode="auto">
          <a:xfrm>
            <a:off x="2819400" y="7239000"/>
            <a:ext cx="927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Players</a:t>
            </a:r>
          </a:p>
        </p:txBody>
      </p:sp>
      <p:sp>
        <p:nvSpPr>
          <p:cNvPr id="13345" name="TextBox 21"/>
          <p:cNvSpPr txBox="1">
            <a:spLocks noChangeArrowheads="1"/>
          </p:cNvSpPr>
          <p:nvPr/>
        </p:nvSpPr>
        <p:spPr bwMode="auto">
          <a:xfrm>
            <a:off x="5195888" y="7223125"/>
            <a:ext cx="9001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Impact</a:t>
            </a:r>
          </a:p>
        </p:txBody>
      </p:sp>
      <p:pic>
        <p:nvPicPr>
          <p:cNvPr id="13349" name="Picture 37" descr="ANd9GcQQlz-qQkise6T7_vFR3oGxgiw7zRVv_VErZzQdJGFkSXRSuRECvfPmPlXuZA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CFB"/>
              </a:clrFrom>
              <a:clrTo>
                <a:srgbClr val="FFFC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48400" y="7239000"/>
            <a:ext cx="1223963" cy="1062038"/>
          </a:xfrm>
          <a:prstGeom prst="rect">
            <a:avLst/>
          </a:prstGeom>
          <a:noFill/>
        </p:spPr>
      </p:pic>
      <p:pic>
        <p:nvPicPr>
          <p:cNvPr id="13351" name="Picture 39" descr="Galileo_Galilei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495800" y="8915400"/>
            <a:ext cx="627063" cy="914400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381000" y="6019801"/>
            <a:ext cx="7091363" cy="8413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328" name="Picture 6" descr="http://t3.gstatic.com/images?q=tbn:ANd9GcQste7rUDWlZTxF1IfPPE7F4Kex3r4VHCNfEV7FyT0W_Dcr2rV-oQ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24650" y="5422106"/>
            <a:ext cx="1047750" cy="104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373856" y="6019801"/>
            <a:ext cx="9076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Impact</a:t>
            </a: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7344" y="304800"/>
            <a:ext cx="2124300" cy="46166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Monotype Corsiva" pitchFamily="66" charset="0"/>
              </a:rPr>
              <a:t>Renaissance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2971800"/>
            <a:ext cx="2226893" cy="46166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Monotype Corsiva" pitchFamily="66" charset="0"/>
              </a:rPr>
              <a:t>Reformation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304800" y="6861175"/>
            <a:ext cx="3637535" cy="46166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Monotype Corsiva" pitchFamily="66" charset="0"/>
              </a:rPr>
              <a:t>Scientific Revolution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381000" y="914400"/>
            <a:ext cx="1524000" cy="1905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s</a:t>
            </a:r>
          </a:p>
        </p:txBody>
      </p:sp>
      <p:sp>
        <p:nvSpPr>
          <p:cNvPr id="8" name="Rectangle 7"/>
          <p:cNvSpPr/>
          <p:nvPr/>
        </p:nvSpPr>
        <p:spPr>
          <a:xfrm>
            <a:off x="2133600" y="914400"/>
            <a:ext cx="1524000" cy="1905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886200" y="914400"/>
            <a:ext cx="1524000" cy="1905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638800" y="914400"/>
            <a:ext cx="1524000" cy="1905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99830" y="3689350"/>
            <a:ext cx="1752600" cy="2133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209800" y="3657600"/>
            <a:ext cx="1600200" cy="2133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962400" y="3657600"/>
            <a:ext cx="1676400" cy="2133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791200" y="3657600"/>
            <a:ext cx="1524000" cy="2133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3325" name="Picture 10" descr="http://www.prca.org/books/portraits/Martin%2520Luther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733800"/>
            <a:ext cx="68580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6" name="Picture 2" descr="http://blog.pastorpelton.com/wp-content/uploads/2012/01/John-Calvi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0400" y="5029200"/>
            <a:ext cx="6397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7" name="Picture 4" descr="http://www.fromoldbooks.org/Aubrey-HistoryOfEngland-Vol2/pages/438-detail-Portrait-of-King-Henry-VIII-close-crop-bg8to5/438-detail-Portrait-of-King-Henry-VIII-close-crop-bg8to5-q85-1680x105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33752" y="3680617"/>
            <a:ext cx="9906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9" name="Picture 8" descr="http://caravaggista.com/wp-content/uploads/2011/09/michelangelo_david_head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76800" y="2286000"/>
            <a:ext cx="533400" cy="63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0" name="Picture 10" descr="http://www.ibiblio.org/wm/paint/auth/vinci/joconde/joconde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60801" y="809625"/>
            <a:ext cx="533400" cy="830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31" name="TextBox 21"/>
          <p:cNvSpPr txBox="1">
            <a:spLocks noChangeArrowheads="1"/>
          </p:cNvSpPr>
          <p:nvPr/>
        </p:nvSpPr>
        <p:spPr bwMode="auto">
          <a:xfrm>
            <a:off x="381000" y="609600"/>
            <a:ext cx="9096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Causes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81000" y="7543800"/>
            <a:ext cx="2209800" cy="2133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819400" y="7543800"/>
            <a:ext cx="2209800" cy="2133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5257800" y="7543800"/>
            <a:ext cx="2209800" cy="2133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336" name="TextBox 21"/>
          <p:cNvSpPr txBox="1">
            <a:spLocks noChangeArrowheads="1"/>
          </p:cNvSpPr>
          <p:nvPr/>
        </p:nvSpPr>
        <p:spPr bwMode="auto">
          <a:xfrm>
            <a:off x="5668963" y="593725"/>
            <a:ext cx="9001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Impact</a:t>
            </a:r>
          </a:p>
        </p:txBody>
      </p:sp>
      <p:sp>
        <p:nvSpPr>
          <p:cNvPr id="13337" name="TextBox 21"/>
          <p:cNvSpPr txBox="1">
            <a:spLocks noChangeArrowheads="1"/>
          </p:cNvSpPr>
          <p:nvPr/>
        </p:nvSpPr>
        <p:spPr bwMode="auto">
          <a:xfrm>
            <a:off x="1981200" y="609600"/>
            <a:ext cx="1706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alibri" pitchFamily="34" charset="0"/>
              </a:rPr>
              <a:t>Characteristics</a:t>
            </a:r>
          </a:p>
        </p:txBody>
      </p:sp>
      <p:sp>
        <p:nvSpPr>
          <p:cNvPr id="13338" name="TextBox 21"/>
          <p:cNvSpPr txBox="1">
            <a:spLocks noChangeArrowheads="1"/>
          </p:cNvSpPr>
          <p:nvPr/>
        </p:nvSpPr>
        <p:spPr bwMode="auto">
          <a:xfrm>
            <a:off x="4419600" y="609600"/>
            <a:ext cx="927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Players</a:t>
            </a:r>
          </a:p>
        </p:txBody>
      </p:sp>
      <p:sp>
        <p:nvSpPr>
          <p:cNvPr id="13339" name="TextBox 21"/>
          <p:cNvSpPr txBox="1">
            <a:spLocks noChangeArrowheads="1"/>
          </p:cNvSpPr>
          <p:nvPr/>
        </p:nvSpPr>
        <p:spPr bwMode="auto">
          <a:xfrm>
            <a:off x="304800" y="3276600"/>
            <a:ext cx="1133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alibri" pitchFamily="34" charset="0"/>
              </a:rPr>
              <a:t>Germany</a:t>
            </a:r>
          </a:p>
        </p:txBody>
      </p:sp>
      <p:sp>
        <p:nvSpPr>
          <p:cNvPr id="13340" name="TextBox 21"/>
          <p:cNvSpPr txBox="1">
            <a:spLocks noChangeArrowheads="1"/>
          </p:cNvSpPr>
          <p:nvPr/>
        </p:nvSpPr>
        <p:spPr bwMode="auto">
          <a:xfrm>
            <a:off x="2209800" y="3276600"/>
            <a:ext cx="1390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alibri" pitchFamily="34" charset="0"/>
              </a:rPr>
              <a:t>Switzerland</a:t>
            </a:r>
          </a:p>
        </p:txBody>
      </p:sp>
      <p:sp>
        <p:nvSpPr>
          <p:cNvPr id="13341" name="TextBox 21"/>
          <p:cNvSpPr txBox="1">
            <a:spLocks noChangeArrowheads="1"/>
          </p:cNvSpPr>
          <p:nvPr/>
        </p:nvSpPr>
        <p:spPr bwMode="auto">
          <a:xfrm>
            <a:off x="4021137" y="3321050"/>
            <a:ext cx="1008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alibri" pitchFamily="34" charset="0"/>
              </a:rPr>
              <a:t>England</a:t>
            </a:r>
          </a:p>
        </p:txBody>
      </p:sp>
      <p:sp>
        <p:nvSpPr>
          <p:cNvPr id="13342" name="TextBox 21"/>
          <p:cNvSpPr txBox="1">
            <a:spLocks noChangeArrowheads="1"/>
          </p:cNvSpPr>
          <p:nvPr/>
        </p:nvSpPr>
        <p:spPr bwMode="auto">
          <a:xfrm>
            <a:off x="5734050" y="3352800"/>
            <a:ext cx="19415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Counter Reformation</a:t>
            </a:r>
          </a:p>
        </p:txBody>
      </p:sp>
      <p:sp>
        <p:nvSpPr>
          <p:cNvPr id="13343" name="TextBox 21"/>
          <p:cNvSpPr txBox="1">
            <a:spLocks noChangeArrowheads="1"/>
          </p:cNvSpPr>
          <p:nvPr/>
        </p:nvSpPr>
        <p:spPr bwMode="auto">
          <a:xfrm>
            <a:off x="381000" y="7162800"/>
            <a:ext cx="901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alibri" pitchFamily="34" charset="0"/>
              </a:rPr>
              <a:t>Causes</a:t>
            </a:r>
          </a:p>
        </p:txBody>
      </p:sp>
      <p:sp>
        <p:nvSpPr>
          <p:cNvPr id="13344" name="TextBox 21"/>
          <p:cNvSpPr txBox="1">
            <a:spLocks noChangeArrowheads="1"/>
          </p:cNvSpPr>
          <p:nvPr/>
        </p:nvSpPr>
        <p:spPr bwMode="auto">
          <a:xfrm>
            <a:off x="2819400" y="7239000"/>
            <a:ext cx="927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Players</a:t>
            </a:r>
          </a:p>
        </p:txBody>
      </p:sp>
      <p:sp>
        <p:nvSpPr>
          <p:cNvPr id="13345" name="TextBox 21"/>
          <p:cNvSpPr txBox="1">
            <a:spLocks noChangeArrowheads="1"/>
          </p:cNvSpPr>
          <p:nvPr/>
        </p:nvSpPr>
        <p:spPr bwMode="auto">
          <a:xfrm>
            <a:off x="5195888" y="7223125"/>
            <a:ext cx="9001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Impact</a:t>
            </a:r>
          </a:p>
        </p:txBody>
      </p:sp>
      <p:pic>
        <p:nvPicPr>
          <p:cNvPr id="13349" name="Picture 37" descr="ANd9GcQQlz-qQkise6T7_vFR3oGxgiw7zRVv_VErZzQdJGFkSXRSuRECvfPmPlXuZA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CFB"/>
              </a:clrFrom>
              <a:clrTo>
                <a:srgbClr val="FFFC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48400" y="7239000"/>
            <a:ext cx="1223963" cy="1062038"/>
          </a:xfrm>
          <a:prstGeom prst="rect">
            <a:avLst/>
          </a:prstGeom>
          <a:noFill/>
        </p:spPr>
      </p:pic>
      <p:pic>
        <p:nvPicPr>
          <p:cNvPr id="13351" name="Picture 39" descr="Galileo_Galilei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495800" y="8915400"/>
            <a:ext cx="627063" cy="914400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381000" y="6019801"/>
            <a:ext cx="7091363" cy="8413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328" name="Picture 6" descr="http://t3.gstatic.com/images?q=tbn:ANd9GcQste7rUDWlZTxF1IfPPE7F4Kex3r4VHCNfEV7FyT0W_Dcr2rV-oQ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24650" y="5422106"/>
            <a:ext cx="1047750" cy="104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373856" y="6019801"/>
            <a:ext cx="9076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Impact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9355" y="963202"/>
            <a:ext cx="157600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7030A0"/>
                </a:solidFill>
              </a:rPr>
              <a:t>Increase in Trade</a:t>
            </a:r>
            <a:br>
              <a:rPr lang="en-US" sz="1400" dirty="0" smtClean="0">
                <a:solidFill>
                  <a:srgbClr val="7030A0"/>
                </a:solidFill>
              </a:rPr>
            </a:br>
            <a:r>
              <a:rPr lang="en-US" sz="1400" dirty="0" smtClean="0">
                <a:solidFill>
                  <a:srgbClr val="7030A0"/>
                </a:solidFill>
              </a:rPr>
              <a:t>Creates </a:t>
            </a:r>
            <a:endParaRPr lang="en-US" sz="1400" dirty="0">
              <a:solidFill>
                <a:srgbClr val="7030A0"/>
              </a:solidFill>
            </a:endParaRPr>
          </a:p>
          <a:p>
            <a:r>
              <a:rPr lang="en-US" sz="1400" dirty="0" smtClean="0">
                <a:solidFill>
                  <a:srgbClr val="7030A0"/>
                </a:solidFill>
              </a:rPr>
              <a:t>Wealthy Class of </a:t>
            </a:r>
          </a:p>
          <a:p>
            <a:r>
              <a:rPr lang="en-US" sz="1400" dirty="0" smtClean="0">
                <a:solidFill>
                  <a:srgbClr val="7030A0"/>
                </a:solidFill>
              </a:rPr>
              <a:t>Patrons</a:t>
            </a:r>
            <a:endParaRPr lang="en-US" sz="1400" dirty="0">
              <a:solidFill>
                <a:srgbClr val="7030A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49210" y="2063512"/>
            <a:ext cx="16962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Renewed interest</a:t>
            </a:r>
          </a:p>
          <a:p>
            <a:r>
              <a:rPr lang="en-US" sz="1400" dirty="0" smtClean="0">
                <a:solidFill>
                  <a:srgbClr val="C00000"/>
                </a:solidFill>
              </a:rPr>
              <a:t>Greece and Rome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151791" y="950568"/>
            <a:ext cx="133882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7030A0"/>
                </a:solidFill>
              </a:rPr>
              <a:t>Humanism – </a:t>
            </a:r>
          </a:p>
          <a:p>
            <a:r>
              <a:rPr lang="en-US" sz="1400" dirty="0" smtClean="0">
                <a:solidFill>
                  <a:srgbClr val="7030A0"/>
                </a:solidFill>
              </a:rPr>
              <a:t>Humans have </a:t>
            </a:r>
          </a:p>
          <a:p>
            <a:r>
              <a:rPr lang="en-US" sz="1400" dirty="0" smtClean="0">
                <a:solidFill>
                  <a:srgbClr val="7030A0"/>
                </a:solidFill>
              </a:rPr>
              <a:t>values</a:t>
            </a:r>
            <a:endParaRPr lang="en-US" sz="1400" dirty="0">
              <a:solidFill>
                <a:srgbClr val="7030A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123567" y="1604683"/>
            <a:ext cx="1598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Questioning Spirit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133600" y="1828800"/>
            <a:ext cx="12089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7030A0"/>
                </a:solidFill>
              </a:rPr>
              <a:t>Secular</a:t>
            </a:r>
          </a:p>
          <a:p>
            <a:r>
              <a:rPr lang="en-US" sz="1400" dirty="0" smtClean="0">
                <a:solidFill>
                  <a:srgbClr val="7030A0"/>
                </a:solidFill>
              </a:rPr>
              <a:t>non-religious</a:t>
            </a:r>
            <a:endParaRPr lang="en-US" sz="1400" dirty="0">
              <a:solidFill>
                <a:srgbClr val="7030A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057400" y="2286000"/>
            <a:ext cx="16466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Classical </a:t>
            </a:r>
          </a:p>
          <a:p>
            <a:r>
              <a:rPr lang="en-US" sz="1400" dirty="0" smtClean="0">
                <a:solidFill>
                  <a:srgbClr val="C00000"/>
                </a:solidFill>
              </a:rPr>
              <a:t>Greece and Rome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189546" y="964049"/>
            <a:ext cx="1239506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>
                <a:solidFill>
                  <a:srgbClr val="7030A0"/>
                </a:solidFill>
              </a:rPr>
              <a:t>De Vinci</a:t>
            </a:r>
          </a:p>
          <a:p>
            <a:pPr algn="r"/>
            <a:r>
              <a:rPr lang="en-US" sz="1400" dirty="0" smtClean="0">
                <a:solidFill>
                  <a:srgbClr val="7030A0"/>
                </a:solidFill>
              </a:rPr>
              <a:t>Raphael</a:t>
            </a:r>
          </a:p>
          <a:p>
            <a:pPr algn="r"/>
            <a:r>
              <a:rPr lang="en-US" sz="1400" dirty="0" smtClean="0">
                <a:solidFill>
                  <a:srgbClr val="7030A0"/>
                </a:solidFill>
              </a:rPr>
              <a:t>Donatello</a:t>
            </a:r>
          </a:p>
          <a:p>
            <a:pPr algn="r"/>
            <a:r>
              <a:rPr lang="en-US" sz="1400" dirty="0">
                <a:solidFill>
                  <a:srgbClr val="7030A0"/>
                </a:solidFill>
              </a:rPr>
              <a:t>Michelangelo</a:t>
            </a:r>
          </a:p>
          <a:p>
            <a:pPr algn="r"/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934618" y="2483305"/>
            <a:ext cx="7024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7030A0"/>
                </a:solidFill>
              </a:rPr>
              <a:t>Medici</a:t>
            </a:r>
            <a:endParaRPr lang="en-US" sz="1400" dirty="0">
              <a:solidFill>
                <a:srgbClr val="7030A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564285" y="990600"/>
            <a:ext cx="1598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7030A0"/>
                </a:solidFill>
              </a:rPr>
              <a:t>Questioning Spirit</a:t>
            </a:r>
            <a:endParaRPr lang="en-US" sz="1400" dirty="0">
              <a:solidFill>
                <a:srgbClr val="7030A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989604" y="1995190"/>
            <a:ext cx="10711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Machiavelli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6" name="Down Arrow 15"/>
          <p:cNvSpPr/>
          <p:nvPr/>
        </p:nvSpPr>
        <p:spPr>
          <a:xfrm>
            <a:off x="6362700" y="1298377"/>
            <a:ext cx="114300" cy="3908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5884286" y="1841301"/>
            <a:ext cx="1159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Reformation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902508" y="2198131"/>
            <a:ext cx="10807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C00000"/>
                </a:solidFill>
              </a:rPr>
              <a:t>Scientific</a:t>
            </a:r>
          </a:p>
          <a:p>
            <a:r>
              <a:rPr lang="en-US" sz="1400" dirty="0" smtClean="0">
                <a:solidFill>
                  <a:srgbClr val="C00000"/>
                </a:solidFill>
              </a:rPr>
              <a:t> Revolution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532960" y="3045023"/>
            <a:ext cx="48815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1500s -Causes –Corruption, Piety, Questioning the Church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990600" y="4130873"/>
            <a:ext cx="11993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95 </a:t>
            </a:r>
            <a:r>
              <a:rPr lang="en-US" sz="1400" dirty="0" smtClean="0">
                <a:solidFill>
                  <a:srgbClr val="C00000"/>
                </a:solidFill>
              </a:rPr>
              <a:t>Thesis</a:t>
            </a:r>
          </a:p>
          <a:p>
            <a:r>
              <a:rPr lang="en-US" sz="1400" dirty="0" smtClean="0">
                <a:solidFill>
                  <a:srgbClr val="C00000"/>
                </a:solidFill>
              </a:rPr>
              <a:t> Indulgences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971961" y="3823096"/>
            <a:ext cx="12378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7030A0"/>
                </a:solidFill>
              </a:rPr>
              <a:t>Martin Luther</a:t>
            </a:r>
            <a:endParaRPr lang="en-US" sz="1400" dirty="0">
              <a:solidFill>
                <a:srgbClr val="7030A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56980" y="4721423"/>
            <a:ext cx="17283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7030A0"/>
                </a:solidFill>
              </a:rPr>
              <a:t>Printing Revolution</a:t>
            </a:r>
            <a:endParaRPr lang="en-US" sz="1400" dirty="0">
              <a:solidFill>
                <a:srgbClr val="7030A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72710" y="5102423"/>
            <a:ext cx="1760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Translates the Bible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290220" y="4023121"/>
            <a:ext cx="11327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Theocracy</a:t>
            </a:r>
          </a:p>
          <a:p>
            <a:r>
              <a:rPr lang="en-US" sz="1400" dirty="0" smtClean="0">
                <a:solidFill>
                  <a:srgbClr val="C00000"/>
                </a:solidFill>
              </a:rPr>
              <a:t>Geneva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199451" y="3715344"/>
            <a:ext cx="11208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7030A0"/>
                </a:solidFill>
              </a:rPr>
              <a:t>John Calvin</a:t>
            </a:r>
            <a:endParaRPr lang="en-US" sz="1400" dirty="0">
              <a:solidFill>
                <a:srgbClr val="7030A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261644" y="4602260"/>
            <a:ext cx="13292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7030A0"/>
                </a:solidFill>
              </a:rPr>
              <a:t>Predestination</a:t>
            </a:r>
            <a:endParaRPr lang="en-US" sz="1400" dirty="0">
              <a:solidFill>
                <a:srgbClr val="7030A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021137" y="4238564"/>
            <a:ext cx="1040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Annulment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992382" y="3737965"/>
            <a:ext cx="9813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7030A0"/>
                </a:solidFill>
              </a:rPr>
              <a:t>Henry VIII</a:t>
            </a:r>
            <a:endParaRPr lang="en-US" sz="1400" dirty="0">
              <a:solidFill>
                <a:srgbClr val="7030A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001519" y="4724400"/>
            <a:ext cx="16674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7030A0"/>
                </a:solidFill>
              </a:rPr>
              <a:t>Church of England</a:t>
            </a:r>
            <a:endParaRPr lang="en-US" sz="1400" dirty="0">
              <a:solidFill>
                <a:srgbClr val="7030A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010073" y="5183088"/>
            <a:ext cx="1598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Act of Supremacy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834253" y="4320219"/>
            <a:ext cx="14378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Council of Trent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971262" y="3761541"/>
            <a:ext cx="13252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7030A0"/>
                </a:solidFill>
              </a:rPr>
              <a:t>Catholic</a:t>
            </a:r>
          </a:p>
          <a:p>
            <a:r>
              <a:rPr lang="en-US" sz="1400" dirty="0" smtClean="0">
                <a:solidFill>
                  <a:srgbClr val="7030A0"/>
                </a:solidFill>
              </a:rPr>
              <a:t>To little to late</a:t>
            </a:r>
            <a:endParaRPr lang="en-US" sz="1400" dirty="0">
              <a:solidFill>
                <a:srgbClr val="7030A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834253" y="4632658"/>
            <a:ext cx="16882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7030A0"/>
                </a:solidFill>
              </a:rPr>
              <a:t>Spanish Inquisition</a:t>
            </a:r>
            <a:endParaRPr lang="en-US" sz="1400" dirty="0">
              <a:solidFill>
                <a:srgbClr val="7030A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261644" y="403024"/>
            <a:ext cx="48815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rgbClr val="C00000"/>
                </a:solidFill>
              </a:rPr>
              <a:t>1350s – 1600s</a:t>
            </a:r>
            <a:endParaRPr lang="en-US" sz="1400" i="1" dirty="0">
              <a:solidFill>
                <a:srgbClr val="C0000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909637" y="6311205"/>
            <a:ext cx="18284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End Religious Unity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2840433" y="6243636"/>
            <a:ext cx="23614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7030A0"/>
                </a:solidFill>
              </a:rPr>
              <a:t>Increases the Power of the Monarchy</a:t>
            </a:r>
            <a:endParaRPr lang="en-US" sz="1400" dirty="0">
              <a:solidFill>
                <a:srgbClr val="7030A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64340" y="8120299"/>
            <a:ext cx="15661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Increase in Trade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35585" y="7619700"/>
            <a:ext cx="16385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7030A0"/>
                </a:solidFill>
              </a:rPr>
              <a:t>Questioning Spirit</a:t>
            </a:r>
            <a:endParaRPr lang="en-US" sz="1400" dirty="0">
              <a:solidFill>
                <a:srgbClr val="7030A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44722" y="8606135"/>
            <a:ext cx="8018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7030A0"/>
                </a:solidFill>
              </a:rPr>
              <a:t>Patrons</a:t>
            </a:r>
            <a:endParaRPr lang="en-US" sz="1400" dirty="0">
              <a:solidFill>
                <a:srgbClr val="7030A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91380" y="9064823"/>
            <a:ext cx="18774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Rise of the University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3961029" y="7008911"/>
            <a:ext cx="48815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1500s- 1600s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2968560" y="8196499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Galileo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2939805" y="7695900"/>
            <a:ext cx="10903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7030A0"/>
                </a:solidFill>
              </a:rPr>
              <a:t>Copernicus</a:t>
            </a:r>
            <a:endParaRPr lang="en-US" sz="1400" dirty="0">
              <a:solidFill>
                <a:srgbClr val="7030A0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2948942" y="8682335"/>
            <a:ext cx="9909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7030A0"/>
                </a:solidFill>
              </a:rPr>
              <a:t>Descartes</a:t>
            </a:r>
            <a:endParaRPr lang="en-US" sz="1400" dirty="0">
              <a:solidFill>
                <a:srgbClr val="7030A0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2895600" y="9141023"/>
            <a:ext cx="6928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Bacon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5559360" y="8272699"/>
            <a:ext cx="14782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Modern Science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539742" y="8758535"/>
            <a:ext cx="16273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7030A0"/>
                </a:solidFill>
              </a:rPr>
              <a:t>Power of </a:t>
            </a:r>
          </a:p>
          <a:p>
            <a:r>
              <a:rPr lang="en-US" sz="1400" dirty="0" smtClean="0">
                <a:solidFill>
                  <a:srgbClr val="7030A0"/>
                </a:solidFill>
              </a:rPr>
              <a:t>Reason and Logic</a:t>
            </a:r>
            <a:endParaRPr lang="en-US" sz="1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402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39" grpId="0"/>
      <p:bldP spid="40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16" grpId="0" animBg="1"/>
      <p:bldP spid="49" grpId="0"/>
      <p:bldP spid="50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8" grpId="0"/>
      <p:bldP spid="72" grpId="0"/>
      <p:bldP spid="73" grpId="0"/>
      <p:bldP spid="74" grpId="0"/>
      <p:bldP spid="75" grpId="0"/>
      <p:bldP spid="78" grpId="0"/>
      <p:bldP spid="79" grpId="0"/>
      <p:bldP spid="80" grpId="0"/>
      <p:bldP spid="81" grpId="0"/>
      <p:bldP spid="82" grpId="0"/>
      <p:bldP spid="8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938" y="403225"/>
            <a:ext cx="6994525" cy="663575"/>
          </a:xfrm>
        </p:spPr>
        <p:txBody>
          <a:bodyPr/>
          <a:lstStyle/>
          <a:p>
            <a:r>
              <a:rPr lang="en-US" sz="2000" dirty="0" smtClean="0"/>
              <a:t>Terms and Ideas to Know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15" y="1066800"/>
            <a:ext cx="3432810" cy="2834638"/>
          </a:xfrm>
        </p:spPr>
        <p:txBody>
          <a:bodyPr/>
          <a:lstStyle/>
          <a:p>
            <a:r>
              <a:rPr lang="en-US" sz="1200" dirty="0" smtClean="0"/>
              <a:t>Humanism</a:t>
            </a:r>
          </a:p>
          <a:p>
            <a:r>
              <a:rPr lang="en-US" sz="1200" dirty="0" smtClean="0"/>
              <a:t>Classicism</a:t>
            </a:r>
          </a:p>
          <a:p>
            <a:r>
              <a:rPr lang="en-US" sz="1200" dirty="0" smtClean="0"/>
              <a:t>Secular</a:t>
            </a:r>
          </a:p>
          <a:p>
            <a:r>
              <a:rPr lang="en-US" sz="1200" dirty="0" smtClean="0"/>
              <a:t>Patron </a:t>
            </a:r>
          </a:p>
          <a:p>
            <a:r>
              <a:rPr lang="en-US" sz="1200" dirty="0" smtClean="0"/>
              <a:t>Medici</a:t>
            </a:r>
          </a:p>
          <a:p>
            <a:r>
              <a:rPr lang="en-US" sz="1200" dirty="0" smtClean="0"/>
              <a:t>Michelangelo</a:t>
            </a:r>
          </a:p>
          <a:p>
            <a:r>
              <a:rPr lang="en-US" sz="1200" dirty="0" smtClean="0"/>
              <a:t>Leonardo Di Vinci</a:t>
            </a:r>
            <a:endParaRPr lang="en-US" sz="1200" dirty="0"/>
          </a:p>
          <a:p>
            <a:r>
              <a:rPr lang="en-US" sz="1200" dirty="0" smtClean="0"/>
              <a:t>Raphael</a:t>
            </a:r>
          </a:p>
          <a:p>
            <a:r>
              <a:rPr lang="en-US" sz="1200" dirty="0" smtClean="0"/>
              <a:t>Donatello</a:t>
            </a:r>
          </a:p>
          <a:p>
            <a:r>
              <a:rPr lang="en-US" sz="1200" dirty="0" smtClean="0"/>
              <a:t>Machiavelli</a:t>
            </a:r>
          </a:p>
          <a:p>
            <a:r>
              <a:rPr lang="en-US" sz="1200" dirty="0" smtClean="0"/>
              <a:t>Renaissance Man</a:t>
            </a:r>
          </a:p>
          <a:p>
            <a:r>
              <a:rPr lang="en-US" sz="1200" dirty="0"/>
              <a:t>Martin Luther</a:t>
            </a:r>
          </a:p>
          <a:p>
            <a:r>
              <a:rPr lang="en-US" sz="1200" dirty="0"/>
              <a:t>John Calvin</a:t>
            </a:r>
          </a:p>
          <a:p>
            <a:r>
              <a:rPr lang="en-US" sz="1200" dirty="0"/>
              <a:t>Henry VIII</a:t>
            </a:r>
          </a:p>
          <a:p>
            <a:r>
              <a:rPr lang="en-US" sz="1200" dirty="0"/>
              <a:t>Protestant Reformation</a:t>
            </a:r>
          </a:p>
          <a:p>
            <a:endParaRPr lang="en-US" sz="1200" dirty="0" smtClean="0"/>
          </a:p>
          <a:p>
            <a:endParaRPr lang="en-US" sz="1200" dirty="0"/>
          </a:p>
          <a:p>
            <a:pPr marL="0" indent="0">
              <a:buNone/>
            </a:pPr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9525" y="990600"/>
            <a:ext cx="3432810" cy="3352800"/>
          </a:xfrm>
        </p:spPr>
        <p:txBody>
          <a:bodyPr/>
          <a:lstStyle/>
          <a:p>
            <a:r>
              <a:rPr lang="en-US" sz="1200" dirty="0"/>
              <a:t>Predestination</a:t>
            </a:r>
          </a:p>
          <a:p>
            <a:r>
              <a:rPr lang="en-US" sz="1200" dirty="0"/>
              <a:t>95 Thesis </a:t>
            </a:r>
          </a:p>
          <a:p>
            <a:r>
              <a:rPr lang="en-US" sz="1200" dirty="0"/>
              <a:t>Vernacular</a:t>
            </a:r>
          </a:p>
          <a:p>
            <a:r>
              <a:rPr lang="en-US" sz="1200" dirty="0" smtClean="0"/>
              <a:t>Galileo</a:t>
            </a:r>
          </a:p>
          <a:p>
            <a:r>
              <a:rPr lang="en-US" sz="1200" dirty="0" smtClean="0"/>
              <a:t>Bacon</a:t>
            </a:r>
          </a:p>
          <a:p>
            <a:r>
              <a:rPr lang="en-US" sz="1200" dirty="0" smtClean="0"/>
              <a:t>Descartes</a:t>
            </a:r>
          </a:p>
          <a:p>
            <a:r>
              <a:rPr lang="en-US" sz="1200" dirty="0" smtClean="0"/>
              <a:t>Heliocentric</a:t>
            </a:r>
          </a:p>
          <a:p>
            <a:r>
              <a:rPr lang="en-US" sz="1200" dirty="0" smtClean="0"/>
              <a:t>Scientific method</a:t>
            </a:r>
          </a:p>
          <a:p>
            <a:r>
              <a:rPr lang="en-US" sz="1200" dirty="0" smtClean="0"/>
              <a:t>Indulgences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/>
          </a:p>
        </p:txBody>
      </p:sp>
      <p:sp>
        <p:nvSpPr>
          <p:cNvPr id="5" name="Rectangle 4"/>
          <p:cNvSpPr/>
          <p:nvPr/>
        </p:nvSpPr>
        <p:spPr>
          <a:xfrm>
            <a:off x="381000" y="4572000"/>
            <a:ext cx="687705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 did the renaissance begin in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Italy</a:t>
            </a:r>
          </a:p>
          <a:p>
            <a:pPr marL="0" indent="0">
              <a:buNone/>
            </a:pP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did patrons influence the renaissance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did humanism differ from </a:t>
            </a: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civilizations were Italian renaissance artists looking to for inspiration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does the phrase “ends justifies the means” mean and who is credited with saying it (even though he didn’t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)?</a:t>
            </a:r>
          </a:p>
          <a:p>
            <a:pPr marL="0" indent="0">
              <a:buNone/>
            </a:pP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practices of the Catholic Church did reformers like Martin Luther and John Calvin object to?</a:t>
            </a:r>
          </a:p>
          <a:p>
            <a:pPr marL="0" indent="0">
              <a:buNone/>
            </a:pP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did the protestant reformation impact the catholic Church?</a:t>
            </a:r>
          </a:p>
          <a:p>
            <a:pPr marL="0" indent="0">
              <a:buNone/>
            </a:pP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did the printing press impact the reformation?</a:t>
            </a:r>
          </a:p>
          <a:p>
            <a:pPr marL="0" indent="0">
              <a:buNone/>
            </a:pP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effects did the reformation have on Europe?</a:t>
            </a:r>
          </a:p>
          <a:p>
            <a:pPr marL="0" indent="0">
              <a:buNone/>
            </a:pP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did Bacon and Descartes agree should be used to make judgements about the world?</a:t>
            </a:r>
          </a:p>
          <a:p>
            <a:pPr marL="0" indent="0">
              <a:buNone/>
            </a:pP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scientific </a:t>
            </a:r>
            <a:r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method</a:t>
            </a:r>
            <a:r>
              <a:rPr lang="en-US" sz="1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Why was Galileo Galilei called before the church?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931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2549</TotalTime>
  <Words>319</Words>
  <Application>Microsoft Office PowerPoint</Application>
  <PresentationFormat>Custom</PresentationFormat>
  <Paragraphs>142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Terms and Ideas to Know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Betsy</dc:creator>
  <cp:lastModifiedBy>wcsd</cp:lastModifiedBy>
  <cp:revision>16</cp:revision>
  <cp:lastPrinted>2015-04-24T11:18:17Z</cp:lastPrinted>
  <dcterms:created xsi:type="dcterms:W3CDTF">2013-04-28T16:44:43Z</dcterms:created>
  <dcterms:modified xsi:type="dcterms:W3CDTF">2015-04-30T12:50:06Z</dcterms:modified>
</cp:coreProperties>
</file>